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58" r:id="rId5"/>
    <p:sldId id="260" r:id="rId6"/>
    <p:sldId id="262" r:id="rId7"/>
    <p:sldId id="261" r:id="rId8"/>
    <p:sldId id="263" r:id="rId9"/>
    <p:sldId id="264" r:id="rId10"/>
    <p:sldId id="265" r:id="rId11"/>
    <p:sldId id="267" r:id="rId12"/>
    <p:sldId id="266" r:id="rId13"/>
    <p:sldId id="268" r:id="rId14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E1E1E"/>
    <a:srgbClr val="93A0FF"/>
    <a:srgbClr val="687AFF"/>
    <a:srgbClr val="EAEE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06" autoAdjust="0"/>
    <p:restoredTop sz="94660"/>
  </p:normalViewPr>
  <p:slideViewPr>
    <p:cSldViewPr snapToGrid="0">
      <p:cViewPr varScale="1">
        <p:scale>
          <a:sx n="144" d="100"/>
          <a:sy n="144" d="100"/>
        </p:scale>
        <p:origin x="84" y="5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7C314CB-2B32-4B82-95EF-75D99EB01A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36C318D7-941C-45E3-A449-F87971655D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1D3001B-83C8-4958-B81F-53052BE94E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6786E-A11F-4D14-A80A-B0471F456D66}" type="datetimeFigureOut">
              <a:rPr lang="it-IT" smtClean="0"/>
              <a:t>23/06/2025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566B3B0-B53D-4168-AFCD-190F2E2F35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0AEF0F9-1278-44CD-83E1-C95E79ADC7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1B61D-AC71-4CC8-9820-E95B3F58053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876027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476BC43-30E4-49CC-846A-A82764E073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1D57627A-28BC-4C1E-8BE4-E5E3E0D7C5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5D0A938-8985-4A56-820A-41BE34CCA4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6786E-A11F-4D14-A80A-B0471F456D66}" type="datetimeFigureOut">
              <a:rPr lang="it-IT" smtClean="0"/>
              <a:t>23/06/2025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81789B8-44C5-447B-BE05-36B9CB70F2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818E847-2B52-40E1-BB46-9DDA79748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1B61D-AC71-4CC8-9820-E95B3F58053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06345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70F0308B-FDAD-48CC-A68D-AB3BB2649AA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64F7DBE6-B368-4C6F-B84F-B6818A8B41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7A16577-320B-49FF-AA6D-6EF131D1F5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6786E-A11F-4D14-A80A-B0471F456D66}" type="datetimeFigureOut">
              <a:rPr lang="it-IT" smtClean="0"/>
              <a:t>23/06/2025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EBD0AEE-C2E9-43A5-839F-F91B8F2446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7831CD9-588E-48B6-B755-9C29FB1F9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1B61D-AC71-4CC8-9820-E95B3F58053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276036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9A7E5C0-62AF-42C9-A583-0424651E87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DF83D06-45F8-4936-8078-FB80F7DA14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A1057AA-8A65-4825-96DD-E6D3983335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6786E-A11F-4D14-A80A-B0471F456D66}" type="datetimeFigureOut">
              <a:rPr lang="it-IT" smtClean="0"/>
              <a:t>23/06/2025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012A7FE-9C21-4352-BFFC-A49BB15D2B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68CFCB7-BA0B-49AF-BE19-1E362FC633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1B61D-AC71-4CC8-9820-E95B3F58053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449991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318E2D4-680B-4907-BFE0-F34BB2C4A6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E20E4EBF-8B79-46CA-9F1A-1730ADC912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49D3ED7-50E5-4156-AABD-51CB2A3632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6786E-A11F-4D14-A80A-B0471F456D66}" type="datetimeFigureOut">
              <a:rPr lang="it-IT" smtClean="0"/>
              <a:t>23/06/2025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59EAF95-F305-4DBD-A00C-8BC6C36C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1BF4B3B-E9B7-4520-9487-BCBEA4D62D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1B61D-AC71-4CC8-9820-E95B3F58053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03943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C728B89-1218-47FB-A8F0-8452C6AD8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4FB7B87-E58A-4860-93DA-0D354E4A7D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E94F0A2E-3A61-4330-962E-60855F8C8F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9D44D65A-017B-44CB-9205-4C23D70DA3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6786E-A11F-4D14-A80A-B0471F456D66}" type="datetimeFigureOut">
              <a:rPr lang="it-IT" smtClean="0"/>
              <a:t>23/06/2025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2559D7C7-08D2-4B84-86CB-7938FAB98A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D9DE0978-9E5F-4D7F-A65A-D3B871CD1A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1B61D-AC71-4CC8-9820-E95B3F58053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149580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3BD86C5-5BE1-4B52-AD05-1452AA7E15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77BB287C-32C7-4F51-B93A-AB7142950F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A074BD5C-C1B1-4589-A836-F48D27175A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7DBBA1AE-28C8-445B-A706-E1B247A6B8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677CA364-C695-45A2-8AFB-721B3FFFF43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3664845B-E866-49C0-A5BC-0E8EBC5429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6786E-A11F-4D14-A80A-B0471F456D66}" type="datetimeFigureOut">
              <a:rPr lang="it-IT" smtClean="0"/>
              <a:t>23/06/2025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554A4F62-D8F8-4443-928E-B621533909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B9E72670-8565-4944-BE51-BB052FA464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1B61D-AC71-4CC8-9820-E95B3F58053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666899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4C6A018-2784-4374-A538-F855BD4802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B6B7C165-F615-45A3-ADF0-D6709A876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6786E-A11F-4D14-A80A-B0471F456D66}" type="datetimeFigureOut">
              <a:rPr lang="it-IT" smtClean="0"/>
              <a:t>23/06/2025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809B9308-EE4B-4DAC-8D35-296B451B7B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2861776D-9364-473A-809A-9B138A8A9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1B61D-AC71-4CC8-9820-E95B3F58053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820243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7CEB448A-3AA9-49C0-8087-92717A56F2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6786E-A11F-4D14-A80A-B0471F456D66}" type="datetimeFigureOut">
              <a:rPr lang="it-IT" smtClean="0"/>
              <a:t>23/06/2025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67CAE10B-1ACB-4EC3-8946-68FA87B64C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BB7EF56F-F140-400B-A1A7-1C65BA55C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1B61D-AC71-4CC8-9820-E95B3F58053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126808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E231FB3-888B-4A76-99F8-42D3E841B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449082D-1DA1-41B8-8E85-2B20E04020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C2DC522B-0EB9-4063-A042-6441E36D58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13EEF88D-E819-4B73-95BC-A4E2CD2E3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6786E-A11F-4D14-A80A-B0471F456D66}" type="datetimeFigureOut">
              <a:rPr lang="it-IT" smtClean="0"/>
              <a:t>23/06/2025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2C049146-EB79-4DC2-B501-F63C8BFD91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0CFE064E-64C3-40E4-AA74-E36872278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1B61D-AC71-4CC8-9820-E95B3F58053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954359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EF3A2EB-90B1-4B20-A56D-3374C5D58D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F23DCE2F-543F-4803-93BF-26A23C648F7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7D621A6A-EBEB-4AA9-80D7-CD0EC5DD8D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55ADC652-452B-4D5C-ADA2-59186553F3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6786E-A11F-4D14-A80A-B0471F456D66}" type="datetimeFigureOut">
              <a:rPr lang="it-IT" smtClean="0"/>
              <a:t>23/06/2025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C52F75CF-0896-4D0E-8962-3CC5DC2E2B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E6BBED35-CB50-49D6-9637-BC1DC12168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1B61D-AC71-4CC8-9820-E95B3F58053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695458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BE66ADB1-22B9-4B6A-A7D0-0C0B8193B8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FEFFFC49-A0A7-4FB3-9C9F-A5D6EAF664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D6F1957-3ED0-42DC-B144-B9685560A8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56786E-A11F-4D14-A80A-B0471F456D66}" type="datetimeFigureOut">
              <a:rPr lang="it-IT" smtClean="0"/>
              <a:t>23/06/2025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D32F8F9-51BC-417C-B2A6-04CE36CC3F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FE8474A-E904-4BDB-86A8-9E03FD97F2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B1B61D-AC71-4CC8-9820-E95B3F58053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105815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templatemo.com/tm-586-scholar" TargetMode="External"/><Relationship Id="rId2" Type="http://schemas.openxmlformats.org/officeDocument/2006/relationships/hyperlink" Target="https://github.com/enricordero/ProgettoRipetizioni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E59C1B5-0477-4C32-A601-F11E9A2FC8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82435" y="2087976"/>
            <a:ext cx="2827130" cy="1341024"/>
          </a:xfrm>
        </p:spPr>
        <p:txBody>
          <a:bodyPr>
            <a:normAutofit/>
          </a:bodyPr>
          <a:lstStyle/>
          <a:p>
            <a:r>
              <a:rPr lang="it-IT" sz="8800" b="1" dirty="0" err="1">
                <a:solidFill>
                  <a:srgbClr val="687AFF"/>
                </a:solidFill>
                <a:latin typeface="Bahnschrift Light Condensed" panose="020B0502040204020203" pitchFamily="34" charset="0"/>
              </a:rPr>
              <a:t>SkillUp</a:t>
            </a:r>
            <a:endParaRPr lang="it-IT" sz="8800" b="1" dirty="0">
              <a:solidFill>
                <a:srgbClr val="687AFF"/>
              </a:solidFill>
              <a:latin typeface="Bahnschrift Light Condensed" panose="020B0502040204020203" pitchFamily="34" charset="0"/>
            </a:endParaRPr>
          </a:p>
        </p:txBody>
      </p:sp>
      <p:sp>
        <p:nvSpPr>
          <p:cNvPr id="4" name="Sottotitolo 2">
            <a:extLst>
              <a:ext uri="{FF2B5EF4-FFF2-40B4-BE49-F238E27FC236}">
                <a16:creationId xmlns:a16="http://schemas.microsoft.com/office/drawing/2014/main" id="{69596D44-BD0A-4B9B-93A5-17882EEF09D8}"/>
              </a:ext>
            </a:extLst>
          </p:cNvPr>
          <p:cNvSpPr txBox="1">
            <a:spLocks/>
          </p:cNvSpPr>
          <p:nvPr/>
        </p:nvSpPr>
        <p:spPr>
          <a:xfrm>
            <a:off x="3253381" y="3416852"/>
            <a:ext cx="5678698" cy="8072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</a:pPr>
            <a:r>
              <a:rPr lang="it-IT" sz="2000" dirty="0">
                <a:solidFill>
                  <a:srgbClr val="687AFF"/>
                </a:solidFill>
                <a:latin typeface="Bahnschrift Light Condensed" panose="020B0502040204020203" pitchFamily="34" charset="0"/>
                <a:ea typeface="+mj-ea"/>
                <a:cs typeface="+mj-cs"/>
              </a:rPr>
              <a:t>Sito web per trovare un insegnante di ripetizioni</a:t>
            </a:r>
          </a:p>
        </p:txBody>
      </p:sp>
    </p:spTree>
    <p:extLst>
      <p:ext uri="{BB962C8B-B14F-4D97-AF65-F5344CB8AC3E}">
        <p14:creationId xmlns:p14="http://schemas.microsoft.com/office/powerpoint/2010/main" val="16136721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07D3658-056D-42CD-823B-2B6B015784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81037"/>
          </a:xfrm>
        </p:spPr>
        <p:txBody>
          <a:bodyPr>
            <a:normAutofit fontScale="90000"/>
          </a:bodyPr>
          <a:lstStyle/>
          <a:p>
            <a:pPr algn="ctr"/>
            <a:r>
              <a:rPr lang="it-IT" dirty="0">
                <a:solidFill>
                  <a:schemeClr val="bg1"/>
                </a:solidFill>
              </a:rPr>
              <a:t>REGISTRAZIONE PROFESSORE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87130057-CF43-4E88-A275-7A919846E5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14" y="636103"/>
            <a:ext cx="5874608" cy="6107043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B879E1CE-709A-42DB-8E9A-6CB856D0A7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1280" y="1501910"/>
            <a:ext cx="4936997" cy="3211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9586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07D3658-056D-42CD-823B-2B6B015784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81037"/>
          </a:xfrm>
        </p:spPr>
        <p:txBody>
          <a:bodyPr>
            <a:normAutofit fontScale="90000"/>
          </a:bodyPr>
          <a:lstStyle/>
          <a:p>
            <a:pPr algn="ctr"/>
            <a:r>
              <a:rPr lang="it-IT" dirty="0">
                <a:solidFill>
                  <a:schemeClr val="bg1"/>
                </a:solidFill>
              </a:rPr>
              <a:t>REGISTRAZIONE PROFESSORE (parte dell’admin)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F358FA03-28EE-43BD-803F-7FDEAC859B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668" y="968512"/>
            <a:ext cx="5387455" cy="4920975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DF76B969-E560-4C0E-8DF2-A9068178AC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9469" y="968512"/>
            <a:ext cx="6229863" cy="4616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6509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07D3658-056D-42CD-823B-2B6B015784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81037"/>
          </a:xfrm>
        </p:spPr>
        <p:txBody>
          <a:bodyPr>
            <a:normAutofit fontScale="90000"/>
          </a:bodyPr>
          <a:lstStyle/>
          <a:p>
            <a:pPr algn="ctr"/>
            <a:r>
              <a:rPr lang="it-IT" dirty="0">
                <a:solidFill>
                  <a:schemeClr val="bg1"/>
                </a:solidFill>
              </a:rPr>
              <a:t>REGISTRAZIONE PROFESSORE (parte dell’admin)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925BE051-3F4A-469E-A74E-29E0EF356A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158" y="1513796"/>
            <a:ext cx="4968897" cy="3499943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87263E06-EA90-46D0-B74B-15CF30723F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9318" y="1054387"/>
            <a:ext cx="5465524" cy="4591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2323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5233A52-D09E-4E06-A327-6910117E32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40765" y="3198190"/>
            <a:ext cx="5910470" cy="325024"/>
          </a:xfrm>
        </p:spPr>
        <p:txBody>
          <a:bodyPr>
            <a:noAutofit/>
          </a:bodyPr>
          <a:lstStyle/>
          <a:p>
            <a:r>
              <a:rPr lang="it-IT" sz="20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Cordero Enrico, Pepe Davide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7039A3A3-A7E8-409C-B8F3-6463F725BA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080487" y="5782918"/>
            <a:ext cx="2001079" cy="971274"/>
          </a:xfrm>
        </p:spPr>
        <p:txBody>
          <a:bodyPr>
            <a:normAutofit/>
          </a:bodyPr>
          <a:lstStyle/>
          <a:p>
            <a:r>
              <a:rPr lang="it-IT" sz="2000" dirty="0">
                <a:solidFill>
                  <a:schemeClr val="bg1"/>
                </a:solidFill>
                <a:latin typeface="Bahnschrift Light Condensed" panose="020B0502040204020203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</a:t>
            </a:r>
            <a:endParaRPr lang="it-IT" sz="2000" dirty="0">
              <a:solidFill>
                <a:schemeClr val="bg1"/>
              </a:solidFill>
              <a:latin typeface="Bahnschrift Light Condensed" panose="020B0502040204020203" pitchFamily="34" charset="0"/>
            </a:endParaRPr>
          </a:p>
          <a:p>
            <a:r>
              <a:rPr lang="it-IT" sz="2000" dirty="0">
                <a:solidFill>
                  <a:schemeClr val="bg1"/>
                </a:solidFill>
                <a:latin typeface="Bahnschrift Light Condensed" panose="020B0502040204020203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Spunti template</a:t>
            </a:r>
            <a:endParaRPr lang="it-IT" sz="2000" dirty="0">
              <a:solidFill>
                <a:schemeClr val="bg1"/>
              </a:solidFill>
              <a:latin typeface="Bahnschrift Light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51874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647BD29-2D2A-4D58-BF87-A4302471C7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90" y="58867"/>
            <a:ext cx="12016709" cy="1020360"/>
          </a:xfrm>
        </p:spPr>
        <p:txBody>
          <a:bodyPr>
            <a:normAutofit/>
          </a:bodyPr>
          <a:lstStyle/>
          <a:p>
            <a:pPr algn="ctr"/>
            <a:r>
              <a:rPr lang="it-IT" sz="4000" b="1" dirty="0">
                <a:solidFill>
                  <a:srgbClr val="687AFF"/>
                </a:solidFill>
                <a:latin typeface="Bahnschrift Light Condensed" panose="020B0502040204020203" pitchFamily="34" charset="0"/>
              </a:rPr>
              <a:t>ACCESSO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2AD235F-E98E-4636-BF5D-024382695D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04531" y="1018808"/>
            <a:ext cx="3382937" cy="69616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it-IT" sz="2000" dirty="0">
                <a:solidFill>
                  <a:srgbClr val="687AFF"/>
                </a:solidFill>
                <a:latin typeface="Bahnschrift Light Condensed" panose="020B0502040204020203" pitchFamily="34" charset="0"/>
              </a:rPr>
              <a:t>E’ possibile eseguire l’accesso come studente, professore o admin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FCF4B770-2BFF-4D40-9ADB-C06F4C281E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442" y="1617003"/>
            <a:ext cx="5399481" cy="4334366"/>
          </a:xfrm>
          <a:prstGeom prst="rect">
            <a:avLst/>
          </a:prstGeom>
        </p:spPr>
      </p:pic>
      <p:sp>
        <p:nvSpPr>
          <p:cNvPr id="7" name="Titolo 1">
            <a:extLst>
              <a:ext uri="{FF2B5EF4-FFF2-40B4-BE49-F238E27FC236}">
                <a16:creationId xmlns:a16="http://schemas.microsoft.com/office/drawing/2014/main" id="{41846A94-7655-4E38-9088-A97327677469}"/>
              </a:ext>
            </a:extLst>
          </p:cNvPr>
          <p:cNvSpPr txBox="1">
            <a:spLocks/>
          </p:cNvSpPr>
          <p:nvPr/>
        </p:nvSpPr>
        <p:spPr>
          <a:xfrm>
            <a:off x="62789" y="552695"/>
            <a:ext cx="12016709" cy="14245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it-IT" sz="3600" dirty="0">
              <a:latin typeface="Bahnschrift Light Condensed" panose="020B0502040204020203" pitchFamily="34" charset="0"/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EF65DB09-DFE3-43B5-B2BF-9326A69285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7107" y="3677714"/>
            <a:ext cx="5448745" cy="1282426"/>
          </a:xfrm>
          <a:prstGeom prst="rect">
            <a:avLst/>
          </a:prstGeom>
        </p:spPr>
      </p:pic>
      <p:sp>
        <p:nvSpPr>
          <p:cNvPr id="16" name="Freccia curva 15">
            <a:extLst>
              <a:ext uri="{FF2B5EF4-FFF2-40B4-BE49-F238E27FC236}">
                <a16:creationId xmlns:a16="http://schemas.microsoft.com/office/drawing/2014/main" id="{76DF5FC8-636E-4CD5-938D-F1CF39FB15FC}"/>
              </a:ext>
            </a:extLst>
          </p:cNvPr>
          <p:cNvSpPr/>
          <p:nvPr/>
        </p:nvSpPr>
        <p:spPr>
          <a:xfrm rot="5400000">
            <a:off x="5826955" y="2416485"/>
            <a:ext cx="400304" cy="1865274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75000"/>
            </a:avLst>
          </a:prstGeom>
          <a:solidFill>
            <a:srgbClr val="687AFF"/>
          </a:solidFill>
          <a:ln>
            <a:solidFill>
              <a:srgbClr val="687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41402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647BD29-2D2A-4D58-BF87-A4302471C7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90" y="58867"/>
            <a:ext cx="12129210" cy="1020360"/>
          </a:xfrm>
        </p:spPr>
        <p:txBody>
          <a:bodyPr>
            <a:normAutofit/>
          </a:bodyPr>
          <a:lstStyle/>
          <a:p>
            <a:pPr algn="ctr"/>
            <a:r>
              <a:rPr lang="it-IT" sz="4000" dirty="0">
                <a:solidFill>
                  <a:srgbClr val="687AFF"/>
                </a:solidFill>
                <a:latin typeface="Bahnschrift Light Condensed" panose="020B0502040204020203" pitchFamily="34" charset="0"/>
              </a:rPr>
              <a:t>REGISTRAZIONE</a:t>
            </a:r>
          </a:p>
        </p:txBody>
      </p:sp>
      <p:sp>
        <p:nvSpPr>
          <p:cNvPr id="7" name="Titolo 1">
            <a:extLst>
              <a:ext uri="{FF2B5EF4-FFF2-40B4-BE49-F238E27FC236}">
                <a16:creationId xmlns:a16="http://schemas.microsoft.com/office/drawing/2014/main" id="{41846A94-7655-4E38-9088-A97327677469}"/>
              </a:ext>
            </a:extLst>
          </p:cNvPr>
          <p:cNvSpPr txBox="1">
            <a:spLocks/>
          </p:cNvSpPr>
          <p:nvPr/>
        </p:nvSpPr>
        <p:spPr>
          <a:xfrm>
            <a:off x="62789" y="552695"/>
            <a:ext cx="12016709" cy="14245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it-IT" sz="3600" b="1" dirty="0">
              <a:latin typeface="Bahnschrift Light Condensed" panose="020B0502040204020203" pitchFamily="34" charset="0"/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C08B7582-ACA5-4E42-98D2-8DF6C3EDD6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893" y="1573055"/>
            <a:ext cx="4252676" cy="3414973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47D6A5EF-E443-4C46-97B4-26D4DB1BFE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4569" y="1346548"/>
            <a:ext cx="4252675" cy="5452585"/>
          </a:xfrm>
          <a:prstGeom prst="rect">
            <a:avLst/>
          </a:prstGeom>
        </p:spPr>
      </p:pic>
      <p:sp>
        <p:nvSpPr>
          <p:cNvPr id="9" name="Titolo 1">
            <a:extLst>
              <a:ext uri="{FF2B5EF4-FFF2-40B4-BE49-F238E27FC236}">
                <a16:creationId xmlns:a16="http://schemas.microsoft.com/office/drawing/2014/main" id="{72FCDF88-C578-411C-8C3D-31C5B45F1F95}"/>
              </a:ext>
            </a:extLst>
          </p:cNvPr>
          <p:cNvSpPr txBox="1">
            <a:spLocks/>
          </p:cNvSpPr>
          <p:nvPr/>
        </p:nvSpPr>
        <p:spPr>
          <a:xfrm>
            <a:off x="551144" y="1079227"/>
            <a:ext cx="3814175" cy="3897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2400" b="1" dirty="0">
                <a:solidFill>
                  <a:srgbClr val="687AFF"/>
                </a:solidFill>
                <a:latin typeface="Bahnschrift Light Condensed" panose="020B0502040204020203" pitchFamily="34" charset="0"/>
              </a:rPr>
              <a:t>Studente</a:t>
            </a:r>
          </a:p>
        </p:txBody>
      </p:sp>
      <p:sp>
        <p:nvSpPr>
          <p:cNvPr id="10" name="Titolo 1">
            <a:extLst>
              <a:ext uri="{FF2B5EF4-FFF2-40B4-BE49-F238E27FC236}">
                <a16:creationId xmlns:a16="http://schemas.microsoft.com/office/drawing/2014/main" id="{AA0C2ADA-3EA6-4321-86C4-87620E5B9A68}"/>
              </a:ext>
            </a:extLst>
          </p:cNvPr>
          <p:cNvSpPr txBox="1">
            <a:spLocks/>
          </p:cNvSpPr>
          <p:nvPr/>
        </p:nvSpPr>
        <p:spPr>
          <a:xfrm>
            <a:off x="5048075" y="1051300"/>
            <a:ext cx="3325662" cy="3897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2400" dirty="0">
                <a:solidFill>
                  <a:srgbClr val="687AFF"/>
                </a:solidFill>
                <a:latin typeface="Bahnschrift Light Condensed" panose="020B0502040204020203" pitchFamily="34" charset="0"/>
              </a:rPr>
              <a:t>Professore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1EAA750F-2623-47DA-9209-F739378BE7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59929" y="3873802"/>
            <a:ext cx="3304784" cy="398076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8A2D83C6-D892-4740-BEF2-8A9CC105BA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59929" y="2353359"/>
            <a:ext cx="3293869" cy="1424580"/>
          </a:xfrm>
          <a:prstGeom prst="rect">
            <a:avLst/>
          </a:prstGeom>
        </p:spPr>
      </p:pic>
      <p:sp>
        <p:nvSpPr>
          <p:cNvPr id="11" name="Freccia curva 10">
            <a:extLst>
              <a:ext uri="{FF2B5EF4-FFF2-40B4-BE49-F238E27FC236}">
                <a16:creationId xmlns:a16="http://schemas.microsoft.com/office/drawing/2014/main" id="{26AFD53B-6BF0-4AC4-88C3-D027C1E54D90}"/>
              </a:ext>
            </a:extLst>
          </p:cNvPr>
          <p:cNvSpPr/>
          <p:nvPr/>
        </p:nvSpPr>
        <p:spPr>
          <a:xfrm rot="5400000" flipH="1">
            <a:off x="8576410" y="4303229"/>
            <a:ext cx="521667" cy="682757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75000"/>
            </a:avLst>
          </a:prstGeom>
          <a:solidFill>
            <a:srgbClr val="687AFF"/>
          </a:solidFill>
          <a:ln>
            <a:solidFill>
              <a:srgbClr val="687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63611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B888484-2C92-4BB0-927F-516C8CC12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0325"/>
            <a:ext cx="12192000" cy="734805"/>
          </a:xfrm>
        </p:spPr>
        <p:txBody>
          <a:bodyPr/>
          <a:lstStyle/>
          <a:p>
            <a:pPr algn="ctr"/>
            <a:r>
              <a:rPr lang="it-IT" sz="4000" dirty="0">
                <a:solidFill>
                  <a:srgbClr val="687AFF"/>
                </a:solidFill>
                <a:latin typeface="Bahnschrift Light Condensed" panose="020B0502040204020203" pitchFamily="34" charset="0"/>
              </a:rPr>
              <a:t>PAGINA</a:t>
            </a:r>
            <a:r>
              <a:rPr lang="it-IT" sz="4000" b="1" dirty="0">
                <a:solidFill>
                  <a:srgbClr val="687AFF"/>
                </a:solidFill>
                <a:latin typeface="Bahnschrift Light Condensed" panose="020B0502040204020203" pitchFamily="34" charset="0"/>
              </a:rPr>
              <a:t> </a:t>
            </a:r>
            <a:r>
              <a:rPr lang="it-IT" sz="4000" dirty="0">
                <a:solidFill>
                  <a:srgbClr val="687AFF"/>
                </a:solidFill>
                <a:latin typeface="Bahnschrift Light Condensed" panose="020B0502040204020203" pitchFamily="34" charset="0"/>
              </a:rPr>
              <a:t>ADMIN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146CE2AA-6C96-403B-9D2C-DF15751030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6067" y="795130"/>
            <a:ext cx="5479865" cy="2687106"/>
          </a:xfrm>
          <a:prstGeom prst="rect">
            <a:avLst/>
          </a:prstGeom>
        </p:spPr>
      </p:pic>
      <p:sp>
        <p:nvSpPr>
          <p:cNvPr id="6" name="Titolo 1">
            <a:extLst>
              <a:ext uri="{FF2B5EF4-FFF2-40B4-BE49-F238E27FC236}">
                <a16:creationId xmlns:a16="http://schemas.microsoft.com/office/drawing/2014/main" id="{54097652-DB49-4F2B-A00A-0D1E1BE54BE3}"/>
              </a:ext>
            </a:extLst>
          </p:cNvPr>
          <p:cNvSpPr txBox="1">
            <a:spLocks/>
          </p:cNvSpPr>
          <p:nvPr/>
        </p:nvSpPr>
        <p:spPr>
          <a:xfrm>
            <a:off x="351294" y="3907567"/>
            <a:ext cx="2285760" cy="2196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1800" dirty="0">
                <a:solidFill>
                  <a:srgbClr val="687AFF"/>
                </a:solidFill>
                <a:latin typeface="Bahnschrift Light Condensed" panose="020B0502040204020203" pitchFamily="34" charset="0"/>
              </a:rPr>
              <a:t>Se viene rifiutata l’admin dovrà inserire una motivazione nella quale viene specificato il motivo del rifiuto (ad esempio se il file del curriculum è corrotto, la mail è ambigua, ecc.)</a:t>
            </a:r>
            <a:br>
              <a:rPr lang="it-IT" sz="1800" dirty="0">
                <a:solidFill>
                  <a:srgbClr val="687AFF"/>
                </a:solidFill>
                <a:latin typeface="Bahnschrift Light Condensed" panose="020B0502040204020203" pitchFamily="34" charset="0"/>
              </a:rPr>
            </a:br>
            <a:r>
              <a:rPr lang="it-IT" sz="1800" dirty="0">
                <a:solidFill>
                  <a:srgbClr val="687AFF"/>
                </a:solidFill>
                <a:latin typeface="Bahnschrift Light Condensed" panose="020B0502040204020203" pitchFamily="34" charset="0"/>
              </a:rPr>
              <a:t>Verrà mandato poi un messaggio tramite WhatsApp in cui viene comunicata la motivazione all’utente</a:t>
            </a:r>
            <a:br>
              <a:rPr lang="it-IT" sz="1800" dirty="0">
                <a:solidFill>
                  <a:srgbClr val="687AFF"/>
                </a:solidFill>
                <a:latin typeface="Bahnschrift Light Condensed" panose="020B0502040204020203" pitchFamily="34" charset="0"/>
              </a:rPr>
            </a:br>
            <a:endParaRPr lang="it-IT" sz="1800" dirty="0">
              <a:solidFill>
                <a:srgbClr val="687AFF"/>
              </a:solidFill>
              <a:latin typeface="Bahnschrift Light Condensed" panose="020B0502040204020203" pitchFamily="34" charset="0"/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16F1216D-EC6C-49C5-A688-21B9D9CAC8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093" y="1101885"/>
            <a:ext cx="2037079" cy="2380351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8042A8E0-B0D0-4C9D-8AAC-B46C1FC769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70843" y="1313517"/>
            <a:ext cx="2633601" cy="1886362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BE168003-3F55-4D60-A267-CD27E1CDCE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21172" y="4193165"/>
            <a:ext cx="3070478" cy="1625578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F67F0FC9-9166-439F-85B0-C3774B629F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37996" y="3907567"/>
            <a:ext cx="2874166" cy="2375228"/>
          </a:xfrm>
          <a:prstGeom prst="rect">
            <a:avLst/>
          </a:prstGeom>
        </p:spPr>
      </p:pic>
      <p:sp>
        <p:nvSpPr>
          <p:cNvPr id="9" name="Titolo 1">
            <a:extLst>
              <a:ext uri="{FF2B5EF4-FFF2-40B4-BE49-F238E27FC236}">
                <a16:creationId xmlns:a16="http://schemas.microsoft.com/office/drawing/2014/main" id="{1A3E7C4C-1CB5-452D-ABA3-832F530C48B4}"/>
              </a:ext>
            </a:extLst>
          </p:cNvPr>
          <p:cNvSpPr txBox="1">
            <a:spLocks/>
          </p:cNvSpPr>
          <p:nvPr/>
        </p:nvSpPr>
        <p:spPr>
          <a:xfrm>
            <a:off x="9656417" y="3907567"/>
            <a:ext cx="1967188" cy="17555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1800" dirty="0">
                <a:solidFill>
                  <a:srgbClr val="687AFF"/>
                </a:solidFill>
                <a:latin typeface="Bahnschrift Light Condensed" panose="020B0502040204020203" pitchFamily="34" charset="0"/>
              </a:rPr>
              <a:t>Se viene accettata verrà mandato un messaggio tramite WhatsApp in cui vengono comunicate l’email inserita e la password che viene generata casualmente</a:t>
            </a:r>
            <a:br>
              <a:rPr lang="it-IT" sz="1800" dirty="0">
                <a:solidFill>
                  <a:srgbClr val="687AFF"/>
                </a:solidFill>
                <a:latin typeface="Bahnschrift Light Condensed" panose="020B0502040204020203" pitchFamily="34" charset="0"/>
              </a:rPr>
            </a:br>
            <a:endParaRPr lang="it-IT" sz="1800" dirty="0">
              <a:solidFill>
                <a:srgbClr val="687AFF"/>
              </a:solidFill>
              <a:latin typeface="Bahnschrift Light Condensed" panose="020B0502040204020203" pitchFamily="34" charset="0"/>
            </a:endParaRP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187FB88A-0728-4CD1-A906-09038822FC97}"/>
              </a:ext>
            </a:extLst>
          </p:cNvPr>
          <p:cNvSpPr/>
          <p:nvPr/>
        </p:nvSpPr>
        <p:spPr>
          <a:xfrm>
            <a:off x="6091963" y="3586922"/>
            <a:ext cx="45719" cy="3127514"/>
          </a:xfrm>
          <a:prstGeom prst="rect">
            <a:avLst/>
          </a:prstGeom>
          <a:solidFill>
            <a:srgbClr val="93A0FF"/>
          </a:solidFill>
          <a:ln>
            <a:solidFill>
              <a:srgbClr val="93A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58295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C107FD66-E436-4A77-A2EB-DF4BEF6376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5881" y="722243"/>
            <a:ext cx="3981874" cy="6062524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9F66CAFF-071E-46D0-AF35-6333E86B6C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3453" y="722243"/>
            <a:ext cx="3190177" cy="1267791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D351C588-69A0-472F-B5EA-65BC58C361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3159" y="1847031"/>
            <a:ext cx="3770766" cy="4393745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687B3BB8-ADD6-453A-B39F-9EB31A1021B8}"/>
              </a:ext>
            </a:extLst>
          </p:cNvPr>
          <p:cNvSpPr txBox="1"/>
          <p:nvPr/>
        </p:nvSpPr>
        <p:spPr>
          <a:xfrm>
            <a:off x="7967645" y="260578"/>
            <a:ext cx="18217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rgbClr val="687AFF"/>
                </a:solidFill>
                <a:latin typeface="Bahnschrift Light Condensed" panose="020B0502040204020203" pitchFamily="34" charset="0"/>
              </a:rPr>
              <a:t>Sezione materie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D0D8F088-EC88-4C77-977B-2957E2572469}"/>
              </a:ext>
            </a:extLst>
          </p:cNvPr>
          <p:cNvSpPr txBox="1"/>
          <p:nvPr/>
        </p:nvSpPr>
        <p:spPr>
          <a:xfrm>
            <a:off x="2697966" y="172230"/>
            <a:ext cx="13377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rgbClr val="687AFF"/>
                </a:solidFill>
                <a:latin typeface="Bahnschrift Light Condensed" panose="020B0502040204020203" pitchFamily="34" charset="0"/>
              </a:rPr>
              <a:t>Home page</a:t>
            </a:r>
          </a:p>
        </p:txBody>
      </p:sp>
    </p:spTree>
    <p:extLst>
      <p:ext uri="{BB962C8B-B14F-4D97-AF65-F5344CB8AC3E}">
        <p14:creationId xmlns:p14="http://schemas.microsoft.com/office/powerpoint/2010/main" val="23169358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73446DBE-2511-4D98-A4DB-0AC7941E0F86}"/>
              </a:ext>
            </a:extLst>
          </p:cNvPr>
          <p:cNvSpPr txBox="1"/>
          <p:nvPr/>
        </p:nvSpPr>
        <p:spPr>
          <a:xfrm>
            <a:off x="1803980" y="141941"/>
            <a:ext cx="21526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rgbClr val="687AFF"/>
                </a:solidFill>
                <a:latin typeface="Bahnschrift Light Condensed" panose="020B0502040204020203" pitchFamily="34" charset="0"/>
              </a:rPr>
              <a:t>Sezione professori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388541BC-EBE6-4D5F-BB3F-CE9ECE5B7ABD}"/>
              </a:ext>
            </a:extLst>
          </p:cNvPr>
          <p:cNvSpPr txBox="1"/>
          <p:nvPr/>
        </p:nvSpPr>
        <p:spPr>
          <a:xfrm>
            <a:off x="954983" y="573556"/>
            <a:ext cx="37804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dirty="0">
                <a:solidFill>
                  <a:srgbClr val="687AFF"/>
                </a:solidFill>
                <a:latin typeface="Bahnschrift Light Condensed" panose="020B0502040204020203" pitchFamily="34" charset="0"/>
              </a:rPr>
              <a:t>Inizialmente vengono visualizzati i 4 con il punteggio più alto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3ADE2AFB-9723-4859-8D9D-B0F7A4A95600}"/>
              </a:ext>
            </a:extLst>
          </p:cNvPr>
          <p:cNvSpPr txBox="1"/>
          <p:nvPr/>
        </p:nvSpPr>
        <p:spPr>
          <a:xfrm>
            <a:off x="611989" y="2852175"/>
            <a:ext cx="45366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dirty="0">
                <a:solidFill>
                  <a:srgbClr val="687AFF"/>
                </a:solidFill>
                <a:latin typeface="Bahnschrift Light Condensed" panose="020B0502040204020203" pitchFamily="34" charset="0"/>
              </a:rPr>
              <a:t>Cliccando su una materia vengono visualizzati solo quelli della materia scelta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0B543F5F-CCD3-42B7-BFBF-405BA22BF61F}"/>
              </a:ext>
            </a:extLst>
          </p:cNvPr>
          <p:cNvSpPr txBox="1"/>
          <p:nvPr/>
        </p:nvSpPr>
        <p:spPr>
          <a:xfrm>
            <a:off x="954983" y="5142641"/>
            <a:ext cx="38603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>
                <a:solidFill>
                  <a:srgbClr val="687AFF"/>
                </a:solidFill>
                <a:latin typeface="Bahnschrift Light Condensed" panose="020B0502040204020203" pitchFamily="34" charset="0"/>
              </a:rPr>
              <a:t>Se non ci sono professori registrati viene mostrato</a:t>
            </a: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0CA74469-06F0-414E-B991-A5764B5B02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7783" y="4500418"/>
            <a:ext cx="3506409" cy="1671158"/>
          </a:xfrm>
          <a:prstGeom prst="rect">
            <a:avLst/>
          </a:prstGeom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CA155D3F-0D28-4F04-B329-32CE94434F9D}"/>
              </a:ext>
            </a:extLst>
          </p:cNvPr>
          <p:cNvSpPr txBox="1"/>
          <p:nvPr/>
        </p:nvSpPr>
        <p:spPr>
          <a:xfrm>
            <a:off x="7668480" y="188108"/>
            <a:ext cx="24650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>
                <a:solidFill>
                  <a:srgbClr val="687AFF"/>
                </a:solidFill>
                <a:latin typeface="Bahnschrift Light Condensed" panose="020B0502040204020203" pitchFamily="34" charset="0"/>
              </a:rPr>
              <a:t>Profilo professore (</a:t>
            </a:r>
            <a:r>
              <a:rPr lang="it-IT" sz="2400" dirty="0" err="1">
                <a:solidFill>
                  <a:srgbClr val="687AFF"/>
                </a:solidFill>
                <a:latin typeface="Bahnschrift Light Condensed" panose="020B0502040204020203" pitchFamily="34" charset="0"/>
              </a:rPr>
              <a:t>clicando</a:t>
            </a:r>
            <a:r>
              <a:rPr lang="it-IT" sz="2400" dirty="0">
                <a:solidFill>
                  <a:srgbClr val="687AFF"/>
                </a:solidFill>
                <a:latin typeface="Bahnschrift Light Condensed" panose="020B0502040204020203" pitchFamily="34" charset="0"/>
              </a:rPr>
              <a:t> sulla foto)</a:t>
            </a:r>
            <a:endParaRPr lang="it-IT" sz="2400" u="sng" dirty="0">
              <a:solidFill>
                <a:srgbClr val="687AFF"/>
              </a:solidFill>
              <a:latin typeface="Bahnschrift Light Condensed" panose="020B0502040204020203" pitchFamily="34" charset="0"/>
            </a:endParaRP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6352E9E0-A714-47E7-876A-8FD65139C8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132" y="912110"/>
            <a:ext cx="4364152" cy="1909704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4F32F49B-BB5F-4BCC-8347-2C44E5CB0D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132" y="3126815"/>
            <a:ext cx="4059115" cy="1895075"/>
          </a:xfrm>
          <a:prstGeom prst="rect">
            <a:avLst/>
          </a:prstGeom>
        </p:spPr>
      </p:pic>
      <p:sp>
        <p:nvSpPr>
          <p:cNvPr id="15" name="Rettangolo 14">
            <a:extLst>
              <a:ext uri="{FF2B5EF4-FFF2-40B4-BE49-F238E27FC236}">
                <a16:creationId xmlns:a16="http://schemas.microsoft.com/office/drawing/2014/main" id="{0EB532DE-E663-4F3A-AEDE-3F17AE467DD7}"/>
              </a:ext>
            </a:extLst>
          </p:cNvPr>
          <p:cNvSpPr/>
          <p:nvPr/>
        </p:nvSpPr>
        <p:spPr>
          <a:xfrm>
            <a:off x="724584" y="5622724"/>
            <a:ext cx="480635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>
                <a:solidFill>
                  <a:srgbClr val="212529"/>
                </a:solidFill>
              </a:rPr>
              <a:t>Al momento non ci sono professori disponibili per la materia </a:t>
            </a:r>
            <a:r>
              <a:rPr lang="it-IT" b="1" dirty="0">
                <a:solidFill>
                  <a:srgbClr val="212529"/>
                </a:solidFill>
              </a:rPr>
              <a:t>scienze integrate (fisica)</a:t>
            </a:r>
            <a:endParaRPr lang="it-IT" dirty="0"/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23C83F94-3C5C-4E96-B7FF-28A98C2AF3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4147" y="1072450"/>
            <a:ext cx="4302584" cy="3249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0483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>
            <a:extLst>
              <a:ext uri="{FF2B5EF4-FFF2-40B4-BE49-F238E27FC236}">
                <a16:creationId xmlns:a16="http://schemas.microsoft.com/office/drawing/2014/main" id="{54E938F4-C5CF-4873-850B-0EC88C9699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8476" y="3984522"/>
            <a:ext cx="3546574" cy="2471984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98C5DB18-D5BF-4EE4-9F25-B72786E9EDCC}"/>
              </a:ext>
            </a:extLst>
          </p:cNvPr>
          <p:cNvSpPr txBox="1"/>
          <p:nvPr/>
        </p:nvSpPr>
        <p:spPr>
          <a:xfrm>
            <a:off x="7497902" y="1035829"/>
            <a:ext cx="28624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687AFF"/>
                </a:solidFill>
                <a:latin typeface="Bahnschrift Light Condensed" panose="020B0502040204020203" pitchFamily="34" charset="0"/>
              </a:rPr>
              <a:t>In fondo si possono vedere le ultime 5 recensioni lasciate dagli utenti (sia professori che studenti)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4660EA53-5172-4D3A-ACC7-7B4C24A329BA}"/>
              </a:ext>
            </a:extLst>
          </p:cNvPr>
          <p:cNvSpPr txBox="1"/>
          <p:nvPr/>
        </p:nvSpPr>
        <p:spPr>
          <a:xfrm>
            <a:off x="1751795" y="4664957"/>
            <a:ext cx="23544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687AFF"/>
                </a:solidFill>
                <a:latin typeface="Bahnschrift Light Condensed" panose="020B0502040204020203" pitchFamily="34" charset="0"/>
              </a:rPr>
              <a:t>E naturalmente, dopo aver effettuato il login, se ne può lasciare una cliccando il pulsante in basso a destra</a:t>
            </a:r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1736155D-672E-49D4-A136-B181B8F8AB08}"/>
              </a:ext>
            </a:extLst>
          </p:cNvPr>
          <p:cNvSpPr/>
          <p:nvPr/>
        </p:nvSpPr>
        <p:spPr>
          <a:xfrm rot="5400000" flipH="1">
            <a:off x="5697663" y="-1527418"/>
            <a:ext cx="45719" cy="9903794"/>
          </a:xfrm>
          <a:prstGeom prst="rect">
            <a:avLst/>
          </a:prstGeom>
          <a:solidFill>
            <a:srgbClr val="93A0FF"/>
          </a:solidFill>
          <a:ln>
            <a:solidFill>
              <a:srgbClr val="93A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E0265C0C-917E-4BCB-B5B7-9FC5676C02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6191" y="134900"/>
            <a:ext cx="6199189" cy="3128170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834FC467-60AF-4200-93B7-E7CFA36AA3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8138" y="4610829"/>
            <a:ext cx="1209844" cy="1219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3249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D633E9C-E92E-495F-B025-3A1C4EDA27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3010"/>
            <a:ext cx="12192000" cy="627269"/>
          </a:xfrm>
        </p:spPr>
        <p:txBody>
          <a:bodyPr>
            <a:normAutofit fontScale="90000"/>
          </a:bodyPr>
          <a:lstStyle/>
          <a:p>
            <a:pPr algn="ctr"/>
            <a:r>
              <a:rPr lang="it-IT" dirty="0">
                <a:solidFill>
                  <a:schemeClr val="bg1"/>
                </a:solidFill>
              </a:rPr>
              <a:t>ACCESSO (con JWT)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1805DDCC-61F8-4B5B-8D12-56426EA54E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331" y="1426818"/>
            <a:ext cx="3997186" cy="4364382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1C60D843-BC37-4DFA-9B9D-B90AE7C297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9517" y="1038847"/>
            <a:ext cx="3713346" cy="4924632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9AC49A93-D233-45E3-BCE0-A8B3CB6787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1172" y="2061265"/>
            <a:ext cx="3636543" cy="3095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5758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07D3658-056D-42CD-823B-2B6B015784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3565" y="0"/>
            <a:ext cx="8238435" cy="681037"/>
          </a:xfrm>
        </p:spPr>
        <p:txBody>
          <a:bodyPr>
            <a:normAutofit fontScale="90000"/>
          </a:bodyPr>
          <a:lstStyle/>
          <a:p>
            <a:pPr algn="ctr"/>
            <a:r>
              <a:rPr lang="it-IT" dirty="0">
                <a:solidFill>
                  <a:schemeClr val="bg1"/>
                </a:solidFill>
              </a:rPr>
              <a:t>REGISTRAZIONE STUDENTE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709CF062-65C0-47DF-9C9C-91722157C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2314" y="822086"/>
            <a:ext cx="5016400" cy="5704610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61F9AD3A-7142-4673-9D6D-D5F444EFC8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287" y="10550"/>
            <a:ext cx="4028661" cy="684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55904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193</TotalTime>
  <Words>224</Words>
  <Application>Microsoft Office PowerPoint</Application>
  <PresentationFormat>Widescreen</PresentationFormat>
  <Paragraphs>28</Paragraphs>
  <Slides>13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13</vt:i4>
      </vt:variant>
    </vt:vector>
  </HeadingPairs>
  <TitlesOfParts>
    <vt:vector size="18" baseType="lpstr">
      <vt:lpstr>Arial</vt:lpstr>
      <vt:lpstr>Bahnschrift Light Condensed</vt:lpstr>
      <vt:lpstr>Calibri</vt:lpstr>
      <vt:lpstr>Calibri Light</vt:lpstr>
      <vt:lpstr>Tema di Office</vt:lpstr>
      <vt:lpstr>SkillUp</vt:lpstr>
      <vt:lpstr>ACCESSO</vt:lpstr>
      <vt:lpstr>REGISTRAZIONE</vt:lpstr>
      <vt:lpstr>PAGINA ADMIN</vt:lpstr>
      <vt:lpstr>Presentazione standard di PowerPoint</vt:lpstr>
      <vt:lpstr>Presentazione standard di PowerPoint</vt:lpstr>
      <vt:lpstr>Presentazione standard di PowerPoint</vt:lpstr>
      <vt:lpstr>ACCESSO (con JWT)</vt:lpstr>
      <vt:lpstr>REGISTRAZIONE STUDENTE</vt:lpstr>
      <vt:lpstr>REGISTRAZIONE PROFESSORE</vt:lpstr>
      <vt:lpstr>REGISTRAZIONE PROFESSORE (parte dell’admin)</vt:lpstr>
      <vt:lpstr>REGISTRAZIONE PROFESSORE (parte dell’admin)</vt:lpstr>
      <vt:lpstr>Cordero Enrico, Pepe Davide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SkillUp</dc:title>
  <dc:creator>Enrico</dc:creator>
  <cp:lastModifiedBy>Enrico</cp:lastModifiedBy>
  <cp:revision>23</cp:revision>
  <dcterms:created xsi:type="dcterms:W3CDTF">2025-06-18T14:16:38Z</dcterms:created>
  <dcterms:modified xsi:type="dcterms:W3CDTF">2025-06-23T18:11:19Z</dcterms:modified>
</cp:coreProperties>
</file>